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3" roundtripDataSignature="AMtx7mjCuufaAxi5A8r7TxJyvLRwMB2j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customschemas.google.com/relationships/presentationmetadata" Target="meta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hicagoreader.com/chicago/lincoln-square-north-center-ravenswood-neighborhood-guide/Content?oid=1486950"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hicago.suntimes.com/2019/7/16/18761168/chicago-river-open-water-swim-doug-mcconnell"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hicagoparksfoundation.org/seeinggreen/2017/9/26/increasing-access-to-the-chicago-river-the-eleanor-street-boathouse-in-bridgeport"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004be9bd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004be9bd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000"/>
              <a:t>Image source top: </a:t>
            </a:r>
            <a:r>
              <a:rPr lang="en" sz="1000" u="sng">
                <a:solidFill>
                  <a:schemeClr val="hlink"/>
                </a:solidFill>
                <a:hlinkClick r:id="rId2"/>
              </a:rPr>
              <a:t>https://www.chicagoreader.com/chicago/lincoln-square-north-center-ravenswood-neighborhood-guide/Content?oid=1486950</a:t>
            </a:r>
            <a:r>
              <a:rPr lang="en" sz="1000">
                <a:solidFill>
                  <a:schemeClr val="dk1"/>
                </a:solidFill>
              </a:rPr>
              <a:t> </a:t>
            </a:r>
            <a:endParaRPr sz="1000">
              <a:solidFill>
                <a:schemeClr val="dk1"/>
              </a:solidFill>
            </a:endParaRPr>
          </a:p>
          <a:p>
            <a:pPr indent="0" lvl="0" marL="0" rtl="0" algn="l">
              <a:lnSpc>
                <a:spcPct val="100000"/>
              </a:lnSpc>
              <a:spcBef>
                <a:spcPts val="0"/>
              </a:spcBef>
              <a:spcAft>
                <a:spcPts val="0"/>
              </a:spcAft>
              <a:buSzPts val="1100"/>
              <a:buNone/>
            </a:pPr>
            <a:r>
              <a:rPr lang="en" sz="1000">
                <a:solidFill>
                  <a:schemeClr val="dk1"/>
                </a:solidFill>
              </a:rPr>
              <a:t>Image source bottom: Miranda Kerr Consulting LLC of H2Now sampling site</a:t>
            </a:r>
            <a:endParaRPr sz="10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000"/>
              <a:t>Image source top: </a:t>
            </a:r>
            <a:r>
              <a:rPr lang="en" sz="1000" u="sng">
                <a:solidFill>
                  <a:schemeClr val="hlink"/>
                </a:solidFill>
                <a:hlinkClick r:id="rId2"/>
              </a:rPr>
              <a:t>https://chicago.suntimes.com/2019/7/16/18761168/chicago-river-open-water-swim-doug-mcconnell</a:t>
            </a:r>
            <a:r>
              <a:rPr lang="en" sz="1000">
                <a:solidFill>
                  <a:schemeClr val="dk1"/>
                </a:solidFill>
              </a:rPr>
              <a:t> </a:t>
            </a:r>
            <a:endParaRPr sz="1000"/>
          </a:p>
          <a:p>
            <a:pPr indent="0" lvl="0" marL="0" rtl="0" algn="l">
              <a:lnSpc>
                <a:spcPct val="100000"/>
              </a:lnSpc>
              <a:spcBef>
                <a:spcPts val="0"/>
              </a:spcBef>
              <a:spcAft>
                <a:spcPts val="0"/>
              </a:spcAft>
              <a:buSzPts val="1100"/>
              <a:buNone/>
            </a:pPr>
            <a:r>
              <a:rPr lang="en" sz="1000"/>
              <a:t>Image source bottom: Miranda Kerr Consulting LLC </a:t>
            </a:r>
            <a:r>
              <a:rPr lang="en" sz="1000">
                <a:solidFill>
                  <a:schemeClr val="dk1"/>
                </a:solidFill>
              </a:rPr>
              <a:t>of H2Now sampling site</a:t>
            </a:r>
            <a:endParaRP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000"/>
              <a:t>Image source top: </a:t>
            </a:r>
            <a:r>
              <a:rPr lang="en" sz="1000" u="sng">
                <a:solidFill>
                  <a:schemeClr val="hlink"/>
                </a:solidFill>
                <a:hlinkClick r:id="rId2"/>
              </a:rPr>
              <a:t>https://www.chicagoparksfoundation.org/seeinggreen/2017/9/26/increasing-access-to-the-chicago-river-the-eleanor-street-boathouse-in-bridgeport</a:t>
            </a:r>
            <a:endParaRPr sz="1000"/>
          </a:p>
          <a:p>
            <a:pPr indent="0" lvl="0" marL="0" rtl="0" algn="l">
              <a:lnSpc>
                <a:spcPct val="100000"/>
              </a:lnSpc>
              <a:spcBef>
                <a:spcPts val="0"/>
              </a:spcBef>
              <a:spcAft>
                <a:spcPts val="0"/>
              </a:spcAft>
              <a:buSzPts val="1100"/>
              <a:buNone/>
            </a:pPr>
            <a:r>
              <a:rPr lang="en" sz="1000"/>
              <a:t>Image source bottom: Miranda Kerr Consulting LLC of H2Now sampling site</a:t>
            </a: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0.jpg"/><Relationship Id="rId10" Type="http://schemas.openxmlformats.org/officeDocument/2006/relationships/slide" Target="/ppt/slides/slide2.xml"/><Relationship Id="rId9" Type="http://schemas.openxmlformats.org/officeDocument/2006/relationships/slide" Target="/ppt/slides/slide6.xml"/><Relationship Id="rId5" Type="http://schemas.openxmlformats.org/officeDocument/2006/relationships/slide" Target="/ppt/slides/slide1.xml"/><Relationship Id="rId6" Type="http://schemas.openxmlformats.org/officeDocument/2006/relationships/slide" Target="/ppt/slides/slide3.xml"/><Relationship Id="rId7" Type="http://schemas.openxmlformats.org/officeDocument/2006/relationships/slide" Target="/ppt/slides/slide4.xml"/><Relationship Id="rId8" Type="http://schemas.openxmlformats.org/officeDocument/2006/relationships/slide" Target="/ppt/slid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youtube.com/watch?v=7__PEJiF8kM" TargetMode="Externa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 Target="/ppt/slides/slide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youtu.be/kSsrrKMwPzQ" TargetMode="External"/><Relationship Id="rId4" Type="http://schemas.openxmlformats.org/officeDocument/2006/relationships/hyperlink" Target="http://www.youtube.com/watch?v=kSsrrKMwPzQ" TargetMode="External"/><Relationship Id="rId5"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0" r="0" t="0"/>
          <a:stretch/>
        </p:blipFill>
        <p:spPr>
          <a:xfrm>
            <a:off x="159800" y="215503"/>
            <a:ext cx="3023360" cy="615600"/>
          </a:xfrm>
          <a:prstGeom prst="rect">
            <a:avLst/>
          </a:prstGeom>
          <a:noFill/>
          <a:ln>
            <a:noFill/>
          </a:ln>
        </p:spPr>
      </p:pic>
      <p:pic>
        <p:nvPicPr>
          <p:cNvPr descr="A close up of a map&#10;&#10;Description automatically generated" id="55" name="Google Shape;55;p1"/>
          <p:cNvPicPr preferRelativeResize="0"/>
          <p:nvPr/>
        </p:nvPicPr>
        <p:blipFill rotWithShape="1">
          <a:blip r:embed="rId4">
            <a:alphaModFix/>
          </a:blip>
          <a:srcRect b="33993" l="21365" r="0" t="0"/>
          <a:stretch/>
        </p:blipFill>
        <p:spPr>
          <a:xfrm>
            <a:off x="3359580" y="-191905"/>
            <a:ext cx="5786526" cy="5973307"/>
          </a:xfrm>
          <a:prstGeom prst="rect">
            <a:avLst/>
          </a:prstGeom>
          <a:noFill/>
          <a:ln>
            <a:noFill/>
          </a:ln>
        </p:spPr>
      </p:pic>
      <p:sp>
        <p:nvSpPr>
          <p:cNvPr id="56" name="Google Shape;56;p1"/>
          <p:cNvSpPr txBox="1"/>
          <p:nvPr/>
        </p:nvSpPr>
        <p:spPr>
          <a:xfrm>
            <a:off x="630175" y="1454575"/>
            <a:ext cx="2082600" cy="1169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rgbClr val="4A86E8"/>
                </a:solidFill>
                <a:latin typeface="Arial"/>
                <a:ea typeface="Arial"/>
                <a:cs typeface="Arial"/>
                <a:sym typeface="Arial"/>
              </a:rPr>
              <a:t>Chicago River</a:t>
            </a:r>
            <a:endParaRPr b="1" i="0" sz="3200" u="none" cap="none" strike="noStrike">
              <a:solidFill>
                <a:srgbClr val="4A86E8"/>
              </a:solidFill>
              <a:latin typeface="Arial"/>
              <a:ea typeface="Arial"/>
              <a:cs typeface="Arial"/>
              <a:sym typeface="Arial"/>
            </a:endParaRPr>
          </a:p>
        </p:txBody>
      </p:sp>
      <p:sp>
        <p:nvSpPr>
          <p:cNvPr id="57" name="Google Shape;57;p1"/>
          <p:cNvSpPr txBox="1"/>
          <p:nvPr/>
        </p:nvSpPr>
        <p:spPr>
          <a:xfrm>
            <a:off x="219925" y="2571750"/>
            <a:ext cx="29031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Click on each branch of the Chicago River to learn more!</a:t>
            </a:r>
            <a:endParaRPr b="0" i="0" sz="1400" u="none" cap="none" strike="noStrike">
              <a:solidFill>
                <a:srgbClr val="000000"/>
              </a:solidFill>
              <a:latin typeface="Arial"/>
              <a:ea typeface="Arial"/>
              <a:cs typeface="Arial"/>
              <a:sym typeface="Arial"/>
            </a:endParaRPr>
          </a:p>
        </p:txBody>
      </p:sp>
      <p:sp>
        <p:nvSpPr>
          <p:cNvPr id="58" name="Google Shape;58;p1">
            <a:hlinkClick action="ppaction://hlinksldjump" r:id="rId5"/>
          </p:cNvPr>
          <p:cNvSpPr/>
          <p:nvPr/>
        </p:nvSpPr>
        <p:spPr>
          <a:xfrm>
            <a:off x="9850" y="15250"/>
            <a:ext cx="9055200" cy="5406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
            <a:hlinkClick action="ppaction://hlinksldjump" r:id="rId6"/>
          </p:cNvPr>
          <p:cNvSpPr/>
          <p:nvPr/>
        </p:nvSpPr>
        <p:spPr>
          <a:xfrm>
            <a:off x="3996050" y="1454575"/>
            <a:ext cx="2724300" cy="746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
            <a:hlinkClick action="ppaction://hlinksldjump" r:id="rId7"/>
          </p:cNvPr>
          <p:cNvSpPr/>
          <p:nvPr/>
        </p:nvSpPr>
        <p:spPr>
          <a:xfrm>
            <a:off x="6941200" y="2590550"/>
            <a:ext cx="2202900" cy="87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
            <a:hlinkClick action="ppaction://hlinksldjump" r:id="rId8"/>
          </p:cNvPr>
          <p:cNvSpPr/>
          <p:nvPr/>
        </p:nvSpPr>
        <p:spPr>
          <a:xfrm>
            <a:off x="4343150" y="3758100"/>
            <a:ext cx="2682300" cy="746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
            <a:hlinkClick action="ppaction://hlinksldjump" r:id="rId9"/>
          </p:cNvPr>
          <p:cNvSpPr txBox="1"/>
          <p:nvPr/>
        </p:nvSpPr>
        <p:spPr>
          <a:xfrm>
            <a:off x="509875" y="4178825"/>
            <a:ext cx="2202900" cy="615600"/>
          </a:xfrm>
          <a:prstGeom prst="rect">
            <a:avLst/>
          </a:prstGeom>
          <a:noFill/>
          <a:ln cap="flat" cmpd="sng" w="19050">
            <a:solidFill>
              <a:srgbClr val="4A86E8"/>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Learn about the history of the Chicago River here</a:t>
            </a:r>
            <a:endParaRPr b="0" i="0" sz="1400" u="none" cap="none" strike="noStrike">
              <a:solidFill>
                <a:srgbClr val="000000"/>
              </a:solidFill>
              <a:latin typeface="Arial"/>
              <a:ea typeface="Arial"/>
              <a:cs typeface="Arial"/>
              <a:sym typeface="Arial"/>
            </a:endParaRPr>
          </a:p>
        </p:txBody>
      </p:sp>
      <p:sp>
        <p:nvSpPr>
          <p:cNvPr id="63" name="Google Shape;63;p1">
            <a:hlinkClick action="ppaction://hlinksldjump" r:id="rId10"/>
          </p:cNvPr>
          <p:cNvSpPr txBox="1"/>
          <p:nvPr/>
        </p:nvSpPr>
        <p:spPr>
          <a:xfrm>
            <a:off x="509875" y="3375288"/>
            <a:ext cx="2202900" cy="615600"/>
          </a:xfrm>
          <a:prstGeom prst="rect">
            <a:avLst/>
          </a:prstGeom>
          <a:noFill/>
          <a:ln cap="flat" cmpd="sng" w="19050">
            <a:solidFill>
              <a:srgbClr val="4A86E8"/>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lang="en"/>
              <a:t>Watch a video about the three </a:t>
            </a:r>
            <a:r>
              <a:rPr lang="en"/>
              <a:t>branches</a:t>
            </a:r>
            <a:r>
              <a:rPr lang="en"/>
              <a:t> here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descr="This vlog explains the differences between the three branches of the Chicago River - H2NOW Chicago is monitoring the water quality in each branch. &#10;&#10;(www.H2NOWChicago.org)" id="68" name="Google Shape;68;g1004be9bdce_0_0" title="H2NOW Chicago 'One River, Three Branches' Vlog">
            <a:hlinkClick r:id="rId3"/>
          </p:cNvPr>
          <p:cNvPicPr preferRelativeResize="0"/>
          <p:nvPr/>
        </p:nvPicPr>
        <p:blipFill>
          <a:blip r:embed="rId4">
            <a:alphaModFix/>
          </a:blip>
          <a:stretch>
            <a:fillRect/>
          </a:stretch>
        </p:blipFill>
        <p:spPr>
          <a:xfrm>
            <a:off x="311700" y="0"/>
            <a:ext cx="6858000" cy="5143500"/>
          </a:xfrm>
          <a:prstGeom prst="rect">
            <a:avLst/>
          </a:prstGeom>
          <a:noFill/>
          <a:ln>
            <a:noFill/>
          </a:ln>
        </p:spPr>
      </p:pic>
      <p:sp>
        <p:nvSpPr>
          <p:cNvPr id="69" name="Google Shape;69;g1004be9bdce_0_0">
            <a:hlinkClick action="ppaction://hlinkshowjump?jump=firstslide"/>
          </p:cNvPr>
          <p:cNvSpPr txBox="1"/>
          <p:nvPr/>
        </p:nvSpPr>
        <p:spPr>
          <a:xfrm>
            <a:off x="7372350" y="4090500"/>
            <a:ext cx="1681200" cy="8004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4A86E8"/>
                </a:solidFill>
                <a:latin typeface="Arial"/>
                <a:ea typeface="Arial"/>
                <a:cs typeface="Arial"/>
                <a:sym typeface="Arial"/>
              </a:rPr>
              <a:t>Return to the map!</a:t>
            </a:r>
            <a:endParaRPr b="1" i="0" sz="2000" u="none" cap="none" strike="noStrike">
              <a:solidFill>
                <a:srgbClr val="4A86E8"/>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2"/>
          <p:cNvSpPr txBox="1"/>
          <p:nvPr>
            <p:ph type="title"/>
          </p:nvPr>
        </p:nvSpPr>
        <p:spPr>
          <a:xfrm>
            <a:off x="311700" y="4871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North Branch Facts</a:t>
            </a:r>
            <a:endParaRPr/>
          </a:p>
        </p:txBody>
      </p:sp>
      <p:sp>
        <p:nvSpPr>
          <p:cNvPr id="75" name="Google Shape;75;p2"/>
          <p:cNvSpPr txBox="1"/>
          <p:nvPr>
            <p:ph idx="1" type="body"/>
          </p:nvPr>
        </p:nvSpPr>
        <p:spPr>
          <a:xfrm>
            <a:off x="311700" y="1152475"/>
            <a:ext cx="4472400" cy="37308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Length: 30 miles (begins in Lake County)</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Width: 90 to 300 feet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Average depth: 10-15 feet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Uses: Recreation (kayaking, boating), occasional barge traffic</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Adjacent land: Mix of commercial, industrial, parks, and residential uses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H2NOW probe location: Near Fullerton Ave bridge</a:t>
            </a:r>
            <a:endParaRPr>
              <a:solidFill>
                <a:schemeClr val="dk1"/>
              </a:solidFill>
            </a:endParaRPr>
          </a:p>
        </p:txBody>
      </p:sp>
      <p:pic>
        <p:nvPicPr>
          <p:cNvPr id="76" name="Google Shape;76;p2"/>
          <p:cNvPicPr preferRelativeResize="0"/>
          <p:nvPr/>
        </p:nvPicPr>
        <p:blipFill rotWithShape="1">
          <a:blip r:embed="rId3">
            <a:alphaModFix/>
          </a:blip>
          <a:srcRect b="0" l="0" r="0" t="0"/>
          <a:stretch/>
        </p:blipFill>
        <p:spPr>
          <a:xfrm>
            <a:off x="5313650" y="68175"/>
            <a:ext cx="3225825" cy="1758084"/>
          </a:xfrm>
          <a:prstGeom prst="rect">
            <a:avLst/>
          </a:prstGeom>
          <a:noFill/>
          <a:ln>
            <a:noFill/>
          </a:ln>
        </p:spPr>
      </p:pic>
      <p:sp>
        <p:nvSpPr>
          <p:cNvPr id="77" name="Google Shape;77;p2"/>
          <p:cNvSpPr txBox="1"/>
          <p:nvPr/>
        </p:nvSpPr>
        <p:spPr>
          <a:xfrm>
            <a:off x="5313650" y="1826250"/>
            <a:ext cx="15573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Image: Chicago Reader</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78" name="Google Shape;78;p2">
            <a:hlinkClick action="ppaction://hlinkshowjump?jump=firstslide"/>
          </p:cNvPr>
          <p:cNvSpPr txBox="1"/>
          <p:nvPr/>
        </p:nvSpPr>
        <p:spPr>
          <a:xfrm>
            <a:off x="5998675" y="4519125"/>
            <a:ext cx="3054900" cy="492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4A86E8"/>
                </a:solidFill>
                <a:latin typeface="Arial"/>
                <a:ea typeface="Arial"/>
                <a:cs typeface="Arial"/>
                <a:sym typeface="Arial"/>
              </a:rPr>
              <a:t>Return to the map!</a:t>
            </a:r>
            <a:endParaRPr b="1" i="0" sz="2000" u="none" cap="none" strike="noStrike">
              <a:solidFill>
                <a:srgbClr val="4A86E8"/>
              </a:solidFill>
              <a:latin typeface="Arial"/>
              <a:ea typeface="Arial"/>
              <a:cs typeface="Arial"/>
              <a:sym typeface="Arial"/>
            </a:endParaRPr>
          </a:p>
        </p:txBody>
      </p:sp>
      <p:pic>
        <p:nvPicPr>
          <p:cNvPr id="79" name="Google Shape;79;p2"/>
          <p:cNvPicPr preferRelativeResize="0"/>
          <p:nvPr/>
        </p:nvPicPr>
        <p:blipFill rotWithShape="1">
          <a:blip r:embed="rId4">
            <a:alphaModFix/>
          </a:blip>
          <a:srcRect b="0" l="0" r="0" t="0"/>
          <a:stretch/>
        </p:blipFill>
        <p:spPr>
          <a:xfrm>
            <a:off x="5105400" y="2189225"/>
            <a:ext cx="3911670" cy="220031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Main Stem</a:t>
            </a:r>
            <a:endParaRPr/>
          </a:p>
        </p:txBody>
      </p:sp>
      <p:sp>
        <p:nvSpPr>
          <p:cNvPr id="85" name="Google Shape;85;p3"/>
          <p:cNvSpPr txBox="1"/>
          <p:nvPr>
            <p:ph idx="1" type="body"/>
          </p:nvPr>
        </p:nvSpPr>
        <p:spPr>
          <a:xfrm>
            <a:off x="311700" y="1000075"/>
            <a:ext cx="5315100" cy="36813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chemeClr val="dk1"/>
              </a:buClr>
              <a:buSzPts val="1700"/>
              <a:buChar char="●"/>
            </a:pPr>
            <a:r>
              <a:rPr lang="en" sz="1700">
                <a:solidFill>
                  <a:schemeClr val="dk1"/>
                </a:solidFill>
              </a:rPr>
              <a:t>Length: 1.5 miles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Width: 200-260 feet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Depth: 18 feet</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Most of the border is tall, concrete walls</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Uses: large tourist boats, commercial and  industrial transportation vessels, for recreational activities (kayaking, boating, fishing), and commuter  transportation (water taxis)</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Adjacent land: Businesses (bars, restaurants, cafes), residential buildings (mostly apartments and hotels), and designated tourist areas</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H2NOW probe location: West of the Michigan Ave (DuSable) bridge</a:t>
            </a:r>
            <a:endParaRPr sz="1700">
              <a:solidFill>
                <a:schemeClr val="dk1"/>
              </a:solidFill>
            </a:endParaRPr>
          </a:p>
        </p:txBody>
      </p:sp>
      <p:sp>
        <p:nvSpPr>
          <p:cNvPr id="86" name="Google Shape;86;p3">
            <a:hlinkClick action="ppaction://hlinkshowjump?jump=firstslide"/>
          </p:cNvPr>
          <p:cNvSpPr txBox="1"/>
          <p:nvPr/>
        </p:nvSpPr>
        <p:spPr>
          <a:xfrm>
            <a:off x="5998675" y="4519125"/>
            <a:ext cx="3054900" cy="492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4A86E8"/>
                </a:solidFill>
                <a:latin typeface="Arial"/>
                <a:ea typeface="Arial"/>
                <a:cs typeface="Arial"/>
                <a:sym typeface="Arial"/>
              </a:rPr>
              <a:t>Return to the map!</a:t>
            </a:r>
            <a:endParaRPr b="1" i="0" sz="2000" u="none" cap="none" strike="noStrike">
              <a:solidFill>
                <a:srgbClr val="4A86E8"/>
              </a:solidFill>
              <a:latin typeface="Arial"/>
              <a:ea typeface="Arial"/>
              <a:cs typeface="Arial"/>
              <a:sym typeface="Arial"/>
            </a:endParaRPr>
          </a:p>
        </p:txBody>
      </p:sp>
      <p:pic>
        <p:nvPicPr>
          <p:cNvPr id="87" name="Google Shape;87;p3"/>
          <p:cNvPicPr preferRelativeResize="0"/>
          <p:nvPr/>
        </p:nvPicPr>
        <p:blipFill rotWithShape="1">
          <a:blip r:embed="rId3">
            <a:alphaModFix/>
          </a:blip>
          <a:srcRect b="0" l="0" r="0" t="0"/>
          <a:stretch/>
        </p:blipFill>
        <p:spPr>
          <a:xfrm>
            <a:off x="5066225" y="71190"/>
            <a:ext cx="3054899" cy="2035485"/>
          </a:xfrm>
          <a:prstGeom prst="rect">
            <a:avLst/>
          </a:prstGeom>
          <a:noFill/>
          <a:ln>
            <a:noFill/>
          </a:ln>
        </p:spPr>
      </p:pic>
      <p:sp>
        <p:nvSpPr>
          <p:cNvPr id="88" name="Google Shape;88;p3"/>
          <p:cNvSpPr txBox="1"/>
          <p:nvPr/>
        </p:nvSpPr>
        <p:spPr>
          <a:xfrm>
            <a:off x="8128600" y="136325"/>
            <a:ext cx="9393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Image:Chicago Sun Times</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pic>
        <p:nvPicPr>
          <p:cNvPr id="89" name="Google Shape;89;p3"/>
          <p:cNvPicPr preferRelativeResize="0"/>
          <p:nvPr/>
        </p:nvPicPr>
        <p:blipFill rotWithShape="1">
          <a:blip r:embed="rId4">
            <a:alphaModFix/>
          </a:blip>
          <a:srcRect b="0" l="15576" r="0" t="0"/>
          <a:stretch/>
        </p:blipFill>
        <p:spPr>
          <a:xfrm>
            <a:off x="5936700" y="2259075"/>
            <a:ext cx="3054899" cy="2035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South Branch</a:t>
            </a:r>
            <a:endParaRPr/>
          </a:p>
        </p:txBody>
      </p:sp>
      <p:sp>
        <p:nvSpPr>
          <p:cNvPr id="95" name="Google Shape;95;p4"/>
          <p:cNvSpPr txBox="1"/>
          <p:nvPr>
            <p:ph idx="1" type="body"/>
          </p:nvPr>
        </p:nvSpPr>
        <p:spPr>
          <a:xfrm>
            <a:off x="311700" y="1152475"/>
            <a:ext cx="4955700" cy="37308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Length: 4.5 miles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Width: 200-250 feet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Depth: 15-20 feet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Borders of the river are vertical dock walls composed of rock materials and sediment</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Uses: Commercial and industrial transportation</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sz="1800">
                <a:solidFill>
                  <a:schemeClr val="dk1"/>
                </a:solidFill>
              </a:rPr>
              <a:t>Eleanor Boathouse is one of  few designated parks with canoeing, kayaking, and fishing</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Adjacent land: Industrial and commercial</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H2NOW probe location: Loomis St bridge</a:t>
            </a:r>
            <a:endParaRPr>
              <a:solidFill>
                <a:schemeClr val="dk1"/>
              </a:solidFill>
            </a:endParaRPr>
          </a:p>
        </p:txBody>
      </p:sp>
      <p:sp>
        <p:nvSpPr>
          <p:cNvPr id="96" name="Google Shape;96;p4">
            <a:hlinkClick action="ppaction://hlinkshowjump?jump=firstslide"/>
          </p:cNvPr>
          <p:cNvSpPr txBox="1"/>
          <p:nvPr/>
        </p:nvSpPr>
        <p:spPr>
          <a:xfrm>
            <a:off x="5998675" y="4519125"/>
            <a:ext cx="3054900" cy="492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4A86E8"/>
                </a:solidFill>
                <a:latin typeface="Arial"/>
                <a:ea typeface="Arial"/>
                <a:cs typeface="Arial"/>
                <a:sym typeface="Arial"/>
              </a:rPr>
              <a:t>Return to the map!</a:t>
            </a:r>
            <a:endParaRPr b="1" i="0" sz="2000" u="none" cap="none" strike="noStrike">
              <a:solidFill>
                <a:srgbClr val="4A86E8"/>
              </a:solidFill>
              <a:latin typeface="Arial"/>
              <a:ea typeface="Arial"/>
              <a:cs typeface="Arial"/>
              <a:sym typeface="Arial"/>
            </a:endParaRPr>
          </a:p>
        </p:txBody>
      </p:sp>
      <p:sp>
        <p:nvSpPr>
          <p:cNvPr id="97" name="Google Shape;97;p4"/>
          <p:cNvSpPr txBox="1"/>
          <p:nvPr/>
        </p:nvSpPr>
        <p:spPr>
          <a:xfrm>
            <a:off x="2974450" y="178575"/>
            <a:ext cx="1884000" cy="6465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Eleanor </a:t>
            </a:r>
            <a:endParaRPr b="0" i="0" sz="1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Boathouse,</a:t>
            </a:r>
            <a:endParaRPr b="0" i="0" sz="1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Chicago Parks Foundation</a:t>
            </a:r>
            <a:endParaRPr b="0" i="0" sz="1000" u="none" cap="none" strike="noStrike">
              <a:solidFill>
                <a:srgbClr val="000000"/>
              </a:solidFill>
              <a:latin typeface="Arial"/>
              <a:ea typeface="Arial"/>
              <a:cs typeface="Arial"/>
              <a:sym typeface="Arial"/>
            </a:endParaRPr>
          </a:p>
        </p:txBody>
      </p:sp>
      <p:pic>
        <p:nvPicPr>
          <p:cNvPr id="98" name="Google Shape;98;p4"/>
          <p:cNvPicPr preferRelativeResize="0"/>
          <p:nvPr/>
        </p:nvPicPr>
        <p:blipFill rotWithShape="1">
          <a:blip r:embed="rId3">
            <a:alphaModFix/>
          </a:blip>
          <a:srcRect b="0" l="0" r="0" t="0"/>
          <a:stretch/>
        </p:blipFill>
        <p:spPr>
          <a:xfrm>
            <a:off x="4858450" y="178575"/>
            <a:ext cx="4083549" cy="1704200"/>
          </a:xfrm>
          <a:prstGeom prst="rect">
            <a:avLst/>
          </a:prstGeom>
          <a:noFill/>
          <a:ln>
            <a:noFill/>
          </a:ln>
        </p:spPr>
      </p:pic>
      <p:pic>
        <p:nvPicPr>
          <p:cNvPr id="99" name="Google Shape;99;p4"/>
          <p:cNvPicPr preferRelativeResize="0"/>
          <p:nvPr/>
        </p:nvPicPr>
        <p:blipFill rotWithShape="1">
          <a:blip r:embed="rId4">
            <a:alphaModFix/>
          </a:blip>
          <a:srcRect b="0" l="0" r="0" t="0"/>
          <a:stretch/>
        </p:blipFill>
        <p:spPr>
          <a:xfrm>
            <a:off x="5419800" y="2035174"/>
            <a:ext cx="3571799" cy="20091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5"/>
          <p:cNvSpPr txBox="1"/>
          <p:nvPr>
            <p:ph type="title"/>
          </p:nvPr>
        </p:nvSpPr>
        <p:spPr>
          <a:xfrm>
            <a:off x="311700" y="218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History of the Chicago River</a:t>
            </a:r>
            <a:endParaRPr/>
          </a:p>
        </p:txBody>
      </p:sp>
      <p:sp>
        <p:nvSpPr>
          <p:cNvPr id="105" name="Google Shape;105;p5"/>
          <p:cNvSpPr txBox="1"/>
          <p:nvPr>
            <p:ph idx="1" type="body"/>
          </p:nvPr>
        </p:nvSpPr>
        <p:spPr>
          <a:xfrm>
            <a:off x="72050" y="594500"/>
            <a:ext cx="4303800" cy="4039200"/>
          </a:xfrm>
          <a:prstGeom prst="rect">
            <a:avLst/>
          </a:prstGeom>
          <a:noFill/>
          <a:ln>
            <a:noFill/>
          </a:ln>
        </p:spPr>
        <p:txBody>
          <a:bodyPr anchorCtr="0" anchor="t" bIns="91425" lIns="91425" spcFirstLastPara="1" rIns="91425" wrap="square" tIns="91425">
            <a:normAutofit fontScale="70000" lnSpcReduction="10000"/>
          </a:bodyPr>
          <a:lstStyle/>
          <a:p>
            <a:pPr indent="-308610" lvl="0" marL="457200" rtl="0" algn="l">
              <a:lnSpc>
                <a:spcPct val="115000"/>
              </a:lnSpc>
              <a:spcBef>
                <a:spcPts val="0"/>
              </a:spcBef>
              <a:spcAft>
                <a:spcPts val="0"/>
              </a:spcAft>
              <a:buSzPct val="100000"/>
              <a:buChar char="●"/>
            </a:pPr>
            <a:r>
              <a:rPr lang="en"/>
              <a:t>1848 marked the completion of the 96-mile Illinois and Michigan (I&amp;M) Canal, which joined the Chicago and Illinois Rivers, providing a direct connection between the Great  Lakes and the Mississippi River</a:t>
            </a:r>
            <a:endParaRPr/>
          </a:p>
          <a:p>
            <a:pPr indent="-308610" lvl="0" marL="457200" rtl="0" algn="l">
              <a:lnSpc>
                <a:spcPct val="115000"/>
              </a:lnSpc>
              <a:spcBef>
                <a:spcPts val="0"/>
              </a:spcBef>
              <a:spcAft>
                <a:spcPts val="0"/>
              </a:spcAft>
              <a:buSzPct val="100000"/>
              <a:buChar char="●"/>
            </a:pPr>
            <a:r>
              <a:rPr lang="en"/>
              <a:t>Chicago’s population grew from 29,963 to 1,099,850 between 1850 and 1890 – more than 36 times!</a:t>
            </a:r>
            <a:endParaRPr/>
          </a:p>
          <a:p>
            <a:pPr indent="-308610" lvl="0" marL="457200" rtl="0" algn="l">
              <a:lnSpc>
                <a:spcPct val="115000"/>
              </a:lnSpc>
              <a:spcBef>
                <a:spcPts val="0"/>
              </a:spcBef>
              <a:spcAft>
                <a:spcPts val="0"/>
              </a:spcAft>
              <a:buSzPct val="100000"/>
              <a:buChar char="●"/>
            </a:pPr>
            <a:r>
              <a:rPr lang="en"/>
              <a:t>Water quality deteriorated as industries discharged waste (stockyards, steel mills, lumber yards, and glue,  soap, and leather plants)</a:t>
            </a:r>
            <a:endParaRPr/>
          </a:p>
          <a:p>
            <a:pPr indent="-308610" lvl="0" marL="457200" rtl="0" algn="l">
              <a:lnSpc>
                <a:spcPct val="115000"/>
              </a:lnSpc>
              <a:spcBef>
                <a:spcPts val="0"/>
              </a:spcBef>
              <a:spcAft>
                <a:spcPts val="0"/>
              </a:spcAft>
              <a:buSzPct val="100000"/>
              <a:buChar char="●"/>
            </a:pPr>
            <a:r>
              <a:rPr lang="en"/>
              <a:t>Human waste also posed a risk to health, as Lake Michigan was the source of drinking water.</a:t>
            </a:r>
            <a:endParaRPr/>
          </a:p>
          <a:p>
            <a:pPr indent="-308610" lvl="0" marL="457200" rtl="0" algn="l">
              <a:lnSpc>
                <a:spcPct val="115000"/>
              </a:lnSpc>
              <a:spcBef>
                <a:spcPts val="0"/>
              </a:spcBef>
              <a:spcAft>
                <a:spcPts val="0"/>
              </a:spcAft>
              <a:buSzPct val="100000"/>
              <a:buChar char="●"/>
            </a:pPr>
            <a:r>
              <a:rPr lang="en"/>
              <a:t>A major project to reverse the flow of the  river and, thereby, re-direct the city’s sewage was initiated in 1892.</a:t>
            </a:r>
            <a:endParaRPr/>
          </a:p>
          <a:p>
            <a:pPr indent="-308610" lvl="0" marL="457200" rtl="0" algn="l">
              <a:lnSpc>
                <a:spcPct val="115000"/>
              </a:lnSpc>
              <a:spcBef>
                <a:spcPts val="0"/>
              </a:spcBef>
              <a:spcAft>
                <a:spcPts val="0"/>
              </a:spcAft>
              <a:buSzPct val="100000"/>
              <a:buChar char="●"/>
            </a:pPr>
            <a:r>
              <a:rPr lang="en"/>
              <a:t>By 1900, the 28-mile long CSSC replaced the I&amp;M Canal, followed by a series of locks built to control the direction of the flow.</a:t>
            </a:r>
            <a:endParaRPr/>
          </a:p>
        </p:txBody>
      </p:sp>
      <p:pic>
        <p:nvPicPr>
          <p:cNvPr id="106" name="Google Shape;106;p5"/>
          <p:cNvPicPr preferRelativeResize="0"/>
          <p:nvPr/>
        </p:nvPicPr>
        <p:blipFill rotWithShape="1">
          <a:blip r:embed="rId3">
            <a:alphaModFix/>
          </a:blip>
          <a:srcRect b="55941" l="0" r="0" t="0"/>
          <a:stretch/>
        </p:blipFill>
        <p:spPr>
          <a:xfrm>
            <a:off x="4512925" y="877450"/>
            <a:ext cx="2366375" cy="2624375"/>
          </a:xfrm>
          <a:prstGeom prst="rect">
            <a:avLst/>
          </a:prstGeom>
          <a:noFill/>
          <a:ln>
            <a:noFill/>
          </a:ln>
        </p:spPr>
      </p:pic>
      <p:pic>
        <p:nvPicPr>
          <p:cNvPr id="107" name="Google Shape;107;p5"/>
          <p:cNvPicPr preferRelativeResize="0"/>
          <p:nvPr/>
        </p:nvPicPr>
        <p:blipFill rotWithShape="1">
          <a:blip r:embed="rId4">
            <a:alphaModFix/>
          </a:blip>
          <a:srcRect b="0" l="0" r="3798" t="46073"/>
          <a:stretch/>
        </p:blipFill>
        <p:spPr>
          <a:xfrm>
            <a:off x="6836700" y="877450"/>
            <a:ext cx="2307300" cy="3255675"/>
          </a:xfrm>
          <a:prstGeom prst="rect">
            <a:avLst/>
          </a:prstGeom>
          <a:noFill/>
          <a:ln>
            <a:noFill/>
          </a:ln>
        </p:spPr>
      </p:pic>
      <p:sp>
        <p:nvSpPr>
          <p:cNvPr id="108" name="Google Shape;108;p5"/>
          <p:cNvSpPr txBox="1"/>
          <p:nvPr/>
        </p:nvSpPr>
        <p:spPr>
          <a:xfrm>
            <a:off x="4512925" y="3513950"/>
            <a:ext cx="25074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Image source: USGS</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https://pubs.usgs.gov/fs/FS-014-99/index.html</a:t>
            </a:r>
            <a:endParaRPr b="0" i="0" sz="800" u="none" cap="none" strike="noStrike">
              <a:solidFill>
                <a:srgbClr val="000000"/>
              </a:solidFill>
              <a:latin typeface="Arial"/>
              <a:ea typeface="Arial"/>
              <a:cs typeface="Arial"/>
              <a:sym typeface="Arial"/>
            </a:endParaRPr>
          </a:p>
        </p:txBody>
      </p:sp>
      <p:sp>
        <p:nvSpPr>
          <p:cNvPr id="109" name="Google Shape;109;p5">
            <a:hlinkClick action="ppaction://hlinkshowjump?jump=firstslide"/>
          </p:cNvPr>
          <p:cNvSpPr txBox="1"/>
          <p:nvPr/>
        </p:nvSpPr>
        <p:spPr>
          <a:xfrm>
            <a:off x="5998675" y="4519125"/>
            <a:ext cx="3054900" cy="492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4A86E8"/>
                </a:solidFill>
                <a:latin typeface="Arial"/>
                <a:ea typeface="Arial"/>
                <a:cs typeface="Arial"/>
                <a:sym typeface="Arial"/>
              </a:rPr>
              <a:t>Return to the map!</a:t>
            </a:r>
            <a:endParaRPr b="1" i="0" sz="2000" u="none" cap="none" strike="noStrike">
              <a:solidFill>
                <a:srgbClr val="4A86E8"/>
              </a:solidFill>
              <a:latin typeface="Arial"/>
              <a:ea typeface="Arial"/>
              <a:cs typeface="Arial"/>
              <a:sym typeface="Arial"/>
            </a:endParaRPr>
          </a:p>
        </p:txBody>
      </p:sp>
      <p:sp>
        <p:nvSpPr>
          <p:cNvPr id="110" name="Google Shape;110;p5">
            <a:hlinkClick action="ppaction://hlinksldjump" r:id="rId5"/>
          </p:cNvPr>
          <p:cNvSpPr txBox="1"/>
          <p:nvPr/>
        </p:nvSpPr>
        <p:spPr>
          <a:xfrm>
            <a:off x="1883875" y="4611525"/>
            <a:ext cx="3941100" cy="4002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4A86E8"/>
                </a:solidFill>
                <a:latin typeface="Arial"/>
                <a:ea typeface="Arial"/>
                <a:cs typeface="Arial"/>
                <a:sym typeface="Arial"/>
              </a:rPr>
              <a:t>Video “How Chicago Reversed its River”</a:t>
            </a:r>
            <a:endParaRPr b="1" i="0" sz="1400" u="none" cap="none" strike="noStrike">
              <a:solidFill>
                <a:srgbClr val="4A86E8"/>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6">
            <a:hlinkClick r:id="rId3"/>
          </p:cNvPr>
          <p:cNvSpPr txBox="1"/>
          <p:nvPr>
            <p:ph type="title"/>
          </p:nvPr>
        </p:nvSpPr>
        <p:spPr>
          <a:xfrm>
            <a:off x="311700" y="-86675"/>
            <a:ext cx="8520600" cy="4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111"/>
              <a:buNone/>
            </a:pPr>
            <a:r>
              <a:rPr lang="en" sz="1800"/>
              <a:t>How Chicago Reversed Its River </a:t>
            </a:r>
            <a:endParaRPr sz="1800"/>
          </a:p>
          <a:p>
            <a:pPr indent="0" lvl="0" marL="0" rtl="0" algn="ctr">
              <a:lnSpc>
                <a:spcPct val="100000"/>
              </a:lnSpc>
              <a:spcBef>
                <a:spcPts val="0"/>
              </a:spcBef>
              <a:spcAft>
                <a:spcPts val="0"/>
              </a:spcAft>
              <a:buSzPts val="3111"/>
              <a:buNone/>
            </a:pPr>
            <a:r>
              <a:t/>
            </a:r>
            <a:endParaRPr sz="1800"/>
          </a:p>
        </p:txBody>
      </p:sp>
      <p:sp>
        <p:nvSpPr>
          <p:cNvPr id="116" name="Google Shape;116;p6">
            <a:hlinkClick action="ppaction://hlinkshowjump?jump=firstslide"/>
          </p:cNvPr>
          <p:cNvSpPr txBox="1"/>
          <p:nvPr/>
        </p:nvSpPr>
        <p:spPr>
          <a:xfrm rot="-5400000">
            <a:off x="7201050" y="3178900"/>
            <a:ext cx="3054900" cy="492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4A86E8"/>
                </a:solidFill>
                <a:latin typeface="Arial"/>
                <a:ea typeface="Arial"/>
                <a:cs typeface="Arial"/>
                <a:sym typeface="Arial"/>
              </a:rPr>
              <a:t>Return to the map!</a:t>
            </a:r>
            <a:endParaRPr b="1" i="0" sz="2000" u="none" cap="none" strike="noStrike">
              <a:solidFill>
                <a:srgbClr val="4A86E8"/>
              </a:solidFill>
              <a:latin typeface="Arial"/>
              <a:ea typeface="Arial"/>
              <a:cs typeface="Arial"/>
              <a:sym typeface="Arial"/>
            </a:endParaRPr>
          </a:p>
        </p:txBody>
      </p:sp>
      <p:pic>
        <p:nvPicPr>
          <p:cNvPr descr="See how Chicago defied the odds and pulled off one of the greatest engineering feats in U.S. history. In a herculean effort to save the city from the ravages of typhoid, cholera, and other waterborne illnesses, engineer Sylvester Chesbrough suggested Chicago reverse the direction of its river away from the lake and toward the Mississippi River. Explore more of the River at wttw.com/river" id="117" name="Google Shape;117;p6" title="How Chicago Reversed Its River: An Animated History">
            <a:hlinkClick r:id="rId4"/>
          </p:cNvPr>
          <p:cNvPicPr preferRelativeResize="0"/>
          <p:nvPr/>
        </p:nvPicPr>
        <p:blipFill>
          <a:blip r:embed="rId5">
            <a:alphaModFix/>
          </a:blip>
          <a:stretch>
            <a:fillRect/>
          </a:stretch>
        </p:blipFill>
        <p:spPr>
          <a:xfrm>
            <a:off x="1331125" y="286525"/>
            <a:ext cx="6475967" cy="4856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